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Black Ops One"/>
      <p:regular r:id="rId8"/>
    </p:embeddedFont>
    <p:embeddedFont>
      <p:font typeface="Amatic SC"/>
      <p:regular r:id="rId9"/>
      <p:bold r:id="rId10"/>
    </p:embeddedFont>
    <p:embeddedFont>
      <p:font typeface="Indie Flower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IndieFlower-regular.fntdata"/><Relationship Id="rId10" Type="http://schemas.openxmlformats.org/officeDocument/2006/relationships/font" Target="fonts/AmaticSC-bold.fntdata"/><Relationship Id="rId9" Type="http://schemas.openxmlformats.org/officeDocument/2006/relationships/font" Target="fonts/AmaticS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BlackOps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3bd1ab62b_0_0:notes"/>
          <p:cNvSpPr/>
          <p:nvPr>
            <p:ph idx="2" type="sldImg"/>
          </p:nvPr>
        </p:nvSpPr>
        <p:spPr>
          <a:xfrm>
            <a:off x="381297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3bd1ab6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3bd1ab62b_0_23:notes"/>
          <p:cNvSpPr/>
          <p:nvPr>
            <p:ph idx="2" type="sldImg"/>
          </p:nvPr>
        </p:nvSpPr>
        <p:spPr>
          <a:xfrm>
            <a:off x="381297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83bd1ab62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5.jp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37000"/>
          </a:blip>
          <a:stretch>
            <a:fillRect/>
          </a:stretch>
        </p:blipFill>
        <p:spPr>
          <a:xfrm>
            <a:off x="6151363" y="0"/>
            <a:ext cx="2992635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 amt="42000"/>
          </a:blip>
          <a:stretch>
            <a:fillRect/>
          </a:stretch>
        </p:blipFill>
        <p:spPr>
          <a:xfrm>
            <a:off x="3049273" y="0"/>
            <a:ext cx="3075682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307568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0" y="0"/>
            <a:ext cx="2992500" cy="5143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151443" y="145340"/>
            <a:ext cx="2627411" cy="33107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Welcome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1270955" y="565310"/>
            <a:ext cx="372432" cy="21231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Amatic SC"/>
              </a:rPr>
              <a:t>to</a:t>
            </a:r>
          </a:p>
        </p:txBody>
      </p:sp>
      <p:sp>
        <p:nvSpPr>
          <p:cNvPr id="60" name="Google Shape;60;p13"/>
          <p:cNvSpPr/>
          <p:nvPr/>
        </p:nvSpPr>
        <p:spPr>
          <a:xfrm>
            <a:off x="184825" y="820125"/>
            <a:ext cx="1730399" cy="4185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ELA Honors 1</a:t>
            </a:r>
          </a:p>
        </p:txBody>
      </p:sp>
      <p:sp>
        <p:nvSpPr>
          <p:cNvPr id="61" name="Google Shape;61;p13"/>
          <p:cNvSpPr txBox="1"/>
          <p:nvPr/>
        </p:nvSpPr>
        <p:spPr>
          <a:xfrm>
            <a:off x="63375" y="1988500"/>
            <a:ext cx="2175300" cy="9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Indie Flower"/>
                <a:ea typeface="Indie Flower"/>
                <a:cs typeface="Indie Flower"/>
                <a:sym typeface="Indie Flower"/>
              </a:rPr>
              <a:t>Ms. Sherman</a:t>
            </a:r>
            <a:endParaRPr sz="1700">
              <a:latin typeface="Indie Flower"/>
              <a:ea typeface="Indie Flower"/>
              <a:cs typeface="Indie Flower"/>
              <a:sym typeface="Indie Flow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Indie Flower"/>
                <a:ea typeface="Indie Flower"/>
                <a:cs typeface="Indie Flower"/>
                <a:sym typeface="Indie Flower"/>
              </a:rPr>
              <a:t>Room A217</a:t>
            </a:r>
            <a:endParaRPr sz="1700">
              <a:latin typeface="Indie Flower"/>
              <a:ea typeface="Indie Flower"/>
              <a:cs typeface="Indie Flower"/>
              <a:sym typeface="Indie Flow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Indie Flower"/>
                <a:ea typeface="Indie Flower"/>
                <a:cs typeface="Indie Flower"/>
                <a:sym typeface="Indie Flower"/>
              </a:rPr>
              <a:t>Periods </a:t>
            </a:r>
            <a:endParaRPr sz="1700">
              <a:latin typeface="Indie Flower"/>
              <a:ea typeface="Indie Flower"/>
              <a:cs typeface="Indie Flower"/>
              <a:sym typeface="Indie Flower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4500" y="3531756"/>
            <a:ext cx="1512761" cy="152040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/>
          <p:nvPr/>
        </p:nvSpPr>
        <p:spPr>
          <a:xfrm>
            <a:off x="3226875" y="145340"/>
            <a:ext cx="2773279" cy="49883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Grading Policy</a:t>
            </a:r>
          </a:p>
        </p:txBody>
      </p:sp>
      <p:sp>
        <p:nvSpPr>
          <p:cNvPr id="64" name="Google Shape;64;p13"/>
          <p:cNvSpPr txBox="1"/>
          <p:nvPr/>
        </p:nvSpPr>
        <p:spPr>
          <a:xfrm>
            <a:off x="3117282" y="644183"/>
            <a:ext cx="2992500" cy="44709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Assessments (60%)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SAVVAS </a:t>
            </a:r>
            <a:r>
              <a:rPr b="1" lang="en" sz="1000">
                <a:solidFill>
                  <a:schemeClr val="dk1"/>
                </a:solidFill>
              </a:rPr>
              <a:t>Essays (Test)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Creative Culminating I</a:t>
            </a:r>
            <a:r>
              <a:rPr b="1" lang="en" sz="1000">
                <a:solidFill>
                  <a:schemeClr val="dk1"/>
                </a:solidFill>
              </a:rPr>
              <a:t>ndependent</a:t>
            </a:r>
            <a:r>
              <a:rPr b="1" lang="en" sz="1000">
                <a:solidFill>
                  <a:schemeClr val="dk1"/>
                </a:solidFill>
              </a:rPr>
              <a:t> Reading Projects (Tests)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Short Written Responses(Quiz)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Quizzes or other online assessments (Quiz)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SAVVAS Unit</a:t>
            </a:r>
            <a:r>
              <a:rPr b="1" lang="en" sz="1000">
                <a:solidFill>
                  <a:schemeClr val="dk1"/>
                </a:solidFill>
              </a:rPr>
              <a:t> Assessments (one selection= Quiz, </a:t>
            </a:r>
            <a:r>
              <a:rPr b="1" lang="en" sz="1000">
                <a:solidFill>
                  <a:schemeClr val="dk1"/>
                </a:solidFill>
              </a:rPr>
              <a:t>multiple</a:t>
            </a:r>
            <a:r>
              <a:rPr b="1" lang="en" sz="1000">
                <a:solidFill>
                  <a:schemeClr val="dk1"/>
                </a:solidFill>
              </a:rPr>
              <a:t> selections=  test)</a:t>
            </a:r>
            <a:endParaRPr b="1" sz="1000">
              <a:solidFill>
                <a:schemeClr val="dk1"/>
              </a:solidFill>
            </a:endParaRPr>
          </a:p>
          <a:p>
            <a:pPr indent="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Classwork (35%)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Interactive Notebook Activities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Graphic Organizer work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SAVVAS: Annotations of texts, Analysis Questions, Focus Skills </a:t>
            </a:r>
            <a:r>
              <a:rPr b="1" lang="en" sz="1000">
                <a:solidFill>
                  <a:schemeClr val="dk1"/>
                </a:solidFill>
              </a:rPr>
              <a:t>assignments</a:t>
            </a:r>
            <a:r>
              <a:rPr b="1" lang="en" sz="1000">
                <a:solidFill>
                  <a:schemeClr val="dk1"/>
                </a:solidFill>
              </a:rPr>
              <a:t> in the textbook.</a:t>
            </a:r>
            <a:endParaRPr b="1" sz="1000">
              <a:solidFill>
                <a:schemeClr val="dk1"/>
              </a:solidFill>
            </a:endParaRPr>
          </a:p>
          <a:p>
            <a:pPr indent="-2540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b="1" lang="en" sz="1000">
                <a:solidFill>
                  <a:schemeClr val="dk1"/>
                </a:solidFill>
              </a:rPr>
              <a:t>Most Partner/Group work assigned in class.</a:t>
            </a:r>
            <a:endParaRPr b="1" sz="1000">
              <a:solidFill>
                <a:schemeClr val="dk1"/>
              </a:solidFill>
            </a:endParaRPr>
          </a:p>
          <a:p>
            <a:pPr indent="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Homework (5%)</a:t>
            </a:r>
            <a:endParaRPr b="1" sz="1000">
              <a:solidFill>
                <a:schemeClr val="dk1"/>
              </a:solidFill>
            </a:endParaRPr>
          </a:p>
          <a:p>
            <a:pPr indent="-24765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-"/>
            </a:pPr>
            <a:r>
              <a:rPr b="1" lang="en" sz="900">
                <a:solidFill>
                  <a:schemeClr val="dk1"/>
                </a:solidFill>
              </a:rPr>
              <a:t>Independent Reading Responses</a:t>
            </a:r>
            <a:endParaRPr b="1" sz="900">
              <a:solidFill>
                <a:schemeClr val="dk1"/>
              </a:solidFill>
            </a:endParaRPr>
          </a:p>
          <a:p>
            <a:pPr indent="-24765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-"/>
            </a:pPr>
            <a:r>
              <a:rPr b="1" lang="en" sz="900">
                <a:solidFill>
                  <a:schemeClr val="dk1"/>
                </a:solidFill>
              </a:rPr>
              <a:t>SAVVAS reading completion</a:t>
            </a:r>
            <a:endParaRPr b="1" sz="900">
              <a:solidFill>
                <a:schemeClr val="dk1"/>
              </a:solidFill>
            </a:endParaRPr>
          </a:p>
          <a:p>
            <a:pPr indent="-24765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-"/>
            </a:pPr>
            <a:r>
              <a:rPr b="1" lang="en" sz="900">
                <a:solidFill>
                  <a:schemeClr val="dk1"/>
                </a:solidFill>
              </a:rPr>
              <a:t>Completion of unfinished classwork.</a:t>
            </a:r>
            <a:endParaRPr b="1" sz="900">
              <a:solidFill>
                <a:schemeClr val="dk1"/>
              </a:solidFill>
            </a:endParaRPr>
          </a:p>
          <a:p>
            <a:pPr indent="-24130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-"/>
            </a:pPr>
            <a:r>
              <a:rPr b="1" lang="en" sz="800">
                <a:solidFill>
                  <a:schemeClr val="dk1"/>
                </a:solidFill>
              </a:rPr>
              <a:t>Parent/Guardian Signed Grade Report print outs</a:t>
            </a:r>
            <a:endParaRPr sz="90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1279" y="2984752"/>
            <a:ext cx="1185067" cy="4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/>
          <p:nvPr/>
        </p:nvSpPr>
        <p:spPr>
          <a:xfrm>
            <a:off x="6181600" y="6625"/>
            <a:ext cx="2992633" cy="5586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Course Outline</a:t>
            </a:r>
          </a:p>
        </p:txBody>
      </p:sp>
      <p:sp>
        <p:nvSpPr>
          <p:cNvPr id="67" name="Google Shape;67;p13"/>
          <p:cNvSpPr txBox="1"/>
          <p:nvPr/>
        </p:nvSpPr>
        <p:spPr>
          <a:xfrm>
            <a:off x="6234550" y="644175"/>
            <a:ext cx="2909700" cy="4554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Marking Period 1:</a:t>
            </a:r>
            <a:endParaRPr b="1" sz="1000"/>
          </a:p>
          <a:p>
            <a:pPr indent="-254000" lvl="0" marL="381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-"/>
            </a:pPr>
            <a:r>
              <a:rPr lang="en" sz="1000"/>
              <a:t>Getting Started Activities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Savvas, </a:t>
            </a:r>
            <a:r>
              <a:rPr b="1" lang="en" sz="1000">
                <a:solidFill>
                  <a:schemeClr val="dk1"/>
                </a:solidFill>
              </a:rPr>
              <a:t>My Perspectives Unit 1 - Survival</a:t>
            </a:r>
            <a:r>
              <a:rPr lang="en" sz="1000">
                <a:solidFill>
                  <a:schemeClr val="dk1"/>
                </a:solidFill>
              </a:rPr>
              <a:t> 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</a:rPr>
              <a:t>Completion of Whole Class, Peer Group, Independent Learning, Reflect and Respond, and two </a:t>
            </a:r>
            <a:r>
              <a:rPr b="1" lang="en" sz="800">
                <a:solidFill>
                  <a:schemeClr val="dk1"/>
                </a:solidFill>
              </a:rPr>
              <a:t>Argument Essays.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Novel Study</a:t>
            </a:r>
            <a:r>
              <a:rPr lang="en" sz="900">
                <a:solidFill>
                  <a:schemeClr val="dk1"/>
                </a:solidFill>
              </a:rPr>
              <a:t>: </a:t>
            </a:r>
            <a:r>
              <a:rPr lang="en" sz="900" u="sng">
                <a:solidFill>
                  <a:schemeClr val="dk1"/>
                </a:solidFill>
              </a:rPr>
              <a:t>The Joy Luck Club</a:t>
            </a:r>
            <a:r>
              <a:rPr lang="en" sz="900">
                <a:solidFill>
                  <a:schemeClr val="dk1"/>
                </a:solidFill>
              </a:rPr>
              <a:t> by Amy Tan</a:t>
            </a:r>
            <a:endParaRPr sz="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Marking Period 2:</a:t>
            </a:r>
            <a:endParaRPr b="1" sz="1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Savvas, </a:t>
            </a:r>
            <a:r>
              <a:rPr b="1" lang="en" sz="1000">
                <a:solidFill>
                  <a:schemeClr val="dk1"/>
                </a:solidFill>
              </a:rPr>
              <a:t>My Perspectives Unit 2</a:t>
            </a:r>
            <a:r>
              <a:rPr lang="en" sz="1000">
                <a:solidFill>
                  <a:schemeClr val="dk1"/>
                </a:solidFill>
              </a:rPr>
              <a:t> - </a:t>
            </a:r>
            <a:endParaRPr sz="1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Promise and Progress</a:t>
            </a:r>
            <a:endParaRPr sz="1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Completion of Whole Class, Peer Group, Independent Learning, Reflect and Respond, Informative Presentation, and an </a:t>
            </a:r>
            <a:r>
              <a:rPr b="1" lang="en" sz="900">
                <a:solidFill>
                  <a:schemeClr val="dk1"/>
                </a:solidFill>
              </a:rPr>
              <a:t>Informative Essay.</a:t>
            </a:r>
            <a:endParaRPr b="1" sz="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Novel Study:</a:t>
            </a:r>
            <a:r>
              <a:rPr lang="en" sz="900"/>
              <a:t> </a:t>
            </a:r>
            <a:r>
              <a:rPr lang="en" sz="900" u="sng"/>
              <a:t>To Kill a Mockingbird</a:t>
            </a:r>
            <a:r>
              <a:rPr lang="en" sz="900"/>
              <a:t> by Harper Lee</a:t>
            </a:r>
            <a:endParaRPr sz="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Marking Period 3:</a:t>
            </a:r>
            <a:endParaRPr b="1" sz="1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Savvas, </a:t>
            </a:r>
            <a:r>
              <a:rPr b="1" lang="en" sz="1000">
                <a:solidFill>
                  <a:schemeClr val="dk1"/>
                </a:solidFill>
              </a:rPr>
              <a:t>My Perspectives Unit 3</a:t>
            </a:r>
            <a:r>
              <a:rPr lang="en" sz="1000">
                <a:solidFill>
                  <a:schemeClr val="dk1"/>
                </a:solidFill>
              </a:rPr>
              <a:t> - </a:t>
            </a:r>
            <a:endParaRPr sz="1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Crazy, Stupid, Love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Completion of Whole Class, Peer Group, Independent Learning, Reflect and Respond, and two </a:t>
            </a:r>
            <a:r>
              <a:rPr b="1" lang="en" sz="900">
                <a:solidFill>
                  <a:schemeClr val="dk1"/>
                </a:solidFill>
              </a:rPr>
              <a:t>Argument Essays.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Novel Study</a:t>
            </a:r>
            <a:r>
              <a:rPr lang="en" sz="900"/>
              <a:t>: </a:t>
            </a:r>
            <a:r>
              <a:rPr lang="en" sz="900" u="sng">
                <a:solidFill>
                  <a:schemeClr val="dk1"/>
                </a:solidFill>
              </a:rPr>
              <a:t>Great Expectations</a:t>
            </a:r>
            <a:r>
              <a:rPr lang="en" sz="900">
                <a:solidFill>
                  <a:schemeClr val="dk1"/>
                </a:solidFill>
              </a:rPr>
              <a:t> by Charles Dickens</a:t>
            </a:r>
            <a:endParaRPr sz="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Marking Period 4: 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Savvas, My Perspectives </a:t>
            </a:r>
            <a:r>
              <a:rPr b="1" lang="en" sz="1000">
                <a:solidFill>
                  <a:schemeClr val="dk1"/>
                </a:solidFill>
              </a:rPr>
              <a:t>Unit 4</a:t>
            </a:r>
            <a:r>
              <a:rPr lang="en" sz="1000">
                <a:solidFill>
                  <a:schemeClr val="dk1"/>
                </a:solidFill>
              </a:rPr>
              <a:t> - </a:t>
            </a:r>
            <a:endParaRPr sz="10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Journeys of Transformation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Completion of Whole Class, Peer Group, Independent Learning, Reflect and Respond, and two </a:t>
            </a:r>
            <a:r>
              <a:rPr b="1" lang="en" sz="900">
                <a:solidFill>
                  <a:schemeClr val="dk1"/>
                </a:solidFill>
              </a:rPr>
              <a:t>Explanatory Essays.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Novel Study:</a:t>
            </a:r>
            <a:r>
              <a:rPr lang="en" sz="900"/>
              <a:t> </a:t>
            </a:r>
            <a:r>
              <a:rPr lang="en" sz="900" u="sng"/>
              <a:t>The Awakening</a:t>
            </a:r>
            <a:r>
              <a:rPr lang="en" sz="900"/>
              <a:t> by Kate Chopin</a:t>
            </a:r>
            <a:endParaRPr sz="1000">
              <a:solidFill>
                <a:schemeClr val="dk1"/>
              </a:solidFill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9407" y="3531757"/>
            <a:ext cx="508435" cy="49883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0" y="4030594"/>
            <a:ext cx="1643400" cy="460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^ </a:t>
            </a:r>
            <a:r>
              <a:rPr b="1" lang="en" sz="800">
                <a:latin typeface="Comic Sans MS"/>
                <a:ea typeface="Comic Sans MS"/>
                <a:cs typeface="Comic Sans MS"/>
                <a:sym typeface="Comic Sans MS"/>
              </a:rPr>
              <a:t>Email me</a:t>
            </a:r>
            <a:endParaRPr b="1" sz="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Comic Sans MS"/>
                <a:ea typeface="Comic Sans MS"/>
                <a:cs typeface="Comic Sans MS"/>
                <a:sym typeface="Comic Sans MS"/>
              </a:rPr>
              <a:t>carrsherman@paps.net</a:t>
            </a:r>
            <a:endParaRPr b="1" sz="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4"/>
          <p:cNvPicPr preferRelativeResize="0"/>
          <p:nvPr/>
        </p:nvPicPr>
        <p:blipFill>
          <a:blip r:embed="rId3">
            <a:alphaModFix amt="42000"/>
          </a:blip>
          <a:stretch>
            <a:fillRect/>
          </a:stretch>
        </p:blipFill>
        <p:spPr>
          <a:xfrm>
            <a:off x="6192886" y="0"/>
            <a:ext cx="299263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4"/>
          <p:cNvSpPr txBox="1"/>
          <p:nvPr/>
        </p:nvSpPr>
        <p:spPr>
          <a:xfrm>
            <a:off x="0" y="0"/>
            <a:ext cx="2992500" cy="5143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3075682" y="0"/>
            <a:ext cx="2992500" cy="5143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 txBox="1"/>
          <p:nvPr/>
        </p:nvSpPr>
        <p:spPr>
          <a:xfrm>
            <a:off x="6151364" y="0"/>
            <a:ext cx="2992500" cy="51435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 amt="42000"/>
          </a:blip>
          <a:stretch>
            <a:fillRect/>
          </a:stretch>
        </p:blipFill>
        <p:spPr>
          <a:xfrm>
            <a:off x="3049273" y="0"/>
            <a:ext cx="3075682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3">
            <a:alphaModFix amt="42000"/>
          </a:blip>
          <a:stretch>
            <a:fillRect/>
          </a:stretch>
        </p:blipFill>
        <p:spPr>
          <a:xfrm>
            <a:off x="-52818" y="0"/>
            <a:ext cx="3075682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4"/>
          <p:cNvSpPr txBox="1"/>
          <p:nvPr/>
        </p:nvSpPr>
        <p:spPr>
          <a:xfrm>
            <a:off x="132682" y="618700"/>
            <a:ext cx="2727300" cy="42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Phones are </a:t>
            </a:r>
            <a:r>
              <a:rPr b="1" lang="en" sz="2000">
                <a:solidFill>
                  <a:schemeClr val="dk1"/>
                </a:solidFill>
                <a:latin typeface="Black Ops One"/>
                <a:ea typeface="Black Ops One"/>
                <a:cs typeface="Black Ops One"/>
                <a:sym typeface="Black Ops One"/>
              </a:rPr>
              <a:t>NOT </a:t>
            </a:r>
            <a:r>
              <a:rPr b="1" lang="en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allowed to be used as per the Perth Amboy High school policy.</a:t>
            </a:r>
            <a:endParaRPr b="1" sz="2000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3810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Black Ops One"/>
                <a:ea typeface="Black Ops One"/>
                <a:cs typeface="Black Ops One"/>
                <a:sym typeface="Black Ops One"/>
              </a:rPr>
              <a:t>Phones must be placed in the phone holders in the classroom.</a:t>
            </a:r>
            <a:endParaRPr b="1" sz="1200">
              <a:solidFill>
                <a:schemeClr val="dk1"/>
              </a:solidFill>
              <a:latin typeface="Black Ops One"/>
              <a:ea typeface="Black Ops One"/>
              <a:cs typeface="Black Ops One"/>
              <a:sym typeface="Black Ops One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Phones may be used IF. . .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47650" lvl="0" marL="3810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AutoNum type="arabicPeriod"/>
            </a:pPr>
            <a:r>
              <a:rPr b="1"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have spoken with me for a special allowance (EX. you need to have your phone because you forgot your computer at home.)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47650" lvl="0" marL="381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AutoNum type="arabicPeriod"/>
            </a:pPr>
            <a:r>
              <a:rPr b="1"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use an app for medical reasons (and an email from guidance has been sent to notify teachers)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3465729" y="249138"/>
            <a:ext cx="2455457" cy="49883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Food Policy</a:t>
            </a:r>
          </a:p>
        </p:txBody>
      </p:sp>
      <p:sp>
        <p:nvSpPr>
          <p:cNvPr id="82" name="Google Shape;82;p14"/>
          <p:cNvSpPr/>
          <p:nvPr/>
        </p:nvSpPr>
        <p:spPr>
          <a:xfrm>
            <a:off x="110113" y="249140"/>
            <a:ext cx="2912748" cy="49883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Phone Policy</a:t>
            </a:r>
          </a:p>
        </p:txBody>
      </p:sp>
      <p:sp>
        <p:nvSpPr>
          <p:cNvPr id="83" name="Google Shape;83;p14"/>
          <p:cNvSpPr/>
          <p:nvPr/>
        </p:nvSpPr>
        <p:spPr>
          <a:xfrm>
            <a:off x="6394263" y="249138"/>
            <a:ext cx="2693162" cy="3379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Pacifico"/>
              </a:rPr>
              <a:t>Late Work?</a:t>
            </a:r>
          </a:p>
        </p:txBody>
      </p:sp>
      <p:pic>
        <p:nvPicPr>
          <p:cNvPr id="84" name="Google Shape;8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2196" y="2636100"/>
            <a:ext cx="1042514" cy="1042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33227" y="169832"/>
            <a:ext cx="2120312" cy="2120312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4"/>
          <p:cNvSpPr txBox="1"/>
          <p:nvPr/>
        </p:nvSpPr>
        <p:spPr>
          <a:xfrm>
            <a:off x="3319136" y="1805294"/>
            <a:ext cx="2778000" cy="23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Food and Drink allowances are limited in the school building.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You are permitted to bring a water bottle into the classroom.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This is to </a:t>
            </a:r>
            <a:r>
              <a:rPr b="1" lang="en" sz="1000"/>
              <a:t>maintain</a:t>
            </a:r>
            <a:r>
              <a:rPr b="1" lang="en" sz="1000"/>
              <a:t> a safe and focused </a:t>
            </a:r>
            <a:r>
              <a:rPr lang="en" sz="1000"/>
              <a:t>learning </a:t>
            </a:r>
            <a:r>
              <a:rPr b="1" lang="en" sz="1000"/>
              <a:t>environment</a:t>
            </a:r>
            <a:r>
              <a:rPr lang="en" sz="1000"/>
              <a:t>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You may be rewarded at the end of a Marking Period with a food related prize only after allergies have been reviewed and permission has been granted by parents.( I will email or text them)</a:t>
            </a:r>
            <a:endParaRPr sz="1000"/>
          </a:p>
        </p:txBody>
      </p:sp>
      <p:sp>
        <p:nvSpPr>
          <p:cNvPr id="87" name="Google Shape;87;p14"/>
          <p:cNvSpPr txBox="1"/>
          <p:nvPr/>
        </p:nvSpPr>
        <p:spPr>
          <a:xfrm>
            <a:off x="6552023" y="618700"/>
            <a:ext cx="2455500" cy="2092200"/>
          </a:xfrm>
          <a:prstGeom prst="rect">
            <a:avLst/>
          </a:prstGeom>
          <a:noFill/>
          <a:ln cap="flat" cmpd="sng" w="19050">
            <a:solidFill>
              <a:schemeClr val="lt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I believe that, ultimately, the learning is more important than the due date. That said, late-work is allowed in upon the following conditions: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-254000" lvl="0" marL="381000" rtl="0" algn="l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" sz="1000"/>
              <a:t>Excused absences- you should make up the work by following Friday.</a:t>
            </a:r>
            <a:endParaRPr sz="1000"/>
          </a:p>
          <a:p>
            <a:pPr indent="0" lvl="0" marL="3810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-254000" lvl="0" marL="381000" rtl="0" algn="l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" sz="1000"/>
              <a:t>Unexcused absences- come see me in my classroom after school, between 3:01- 3:45 PM</a:t>
            </a:r>
            <a:endParaRPr sz="1000"/>
          </a:p>
        </p:txBody>
      </p:sp>
      <p:sp>
        <p:nvSpPr>
          <p:cNvPr id="88" name="Google Shape;88;p14"/>
          <p:cNvSpPr txBox="1"/>
          <p:nvPr/>
        </p:nvSpPr>
        <p:spPr>
          <a:xfrm>
            <a:off x="6556264" y="2941876"/>
            <a:ext cx="2576400" cy="14457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The truth is, I have many students.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 can only maintain my effectiveness through staying organized.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If you see me </a:t>
            </a:r>
            <a:r>
              <a:rPr b="1" lang="en" sz="1200"/>
              <a:t>after school I can help you catch up, keep up, and make up missing work.</a:t>
            </a:r>
            <a:endParaRPr b="1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